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88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FE0B532F-D9F1-4E9E-AE1C-D8D29BD6B140}" type="datetimeFigureOut">
              <a:rPr lang="ru-RU" smtClean="0"/>
              <a:pPr/>
              <a:t>06.10.2016</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CA5CA7A7-E4DB-4C91-80A3-56833CC55AB1}"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transition spd="med">
    <p:wheel spokes="8"/>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FE0B532F-D9F1-4E9E-AE1C-D8D29BD6B140}" type="datetimeFigureOut">
              <a:rPr lang="ru-RU" smtClean="0"/>
              <a:pPr/>
              <a:t>06.10.2016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CA5CA7A7-E4DB-4C91-80A3-56833CC55AB1}" type="slidenum">
              <a:rPr lang="ru-RU" smtClean="0"/>
              <a:pPr/>
              <a:t>‹#›</a:t>
            </a:fld>
            <a:endParaRPr lang="ru-RU"/>
          </a:p>
        </p:txBody>
      </p:sp>
    </p:spTree>
  </p:cSld>
  <p:clrMapOvr>
    <a:masterClrMapping/>
  </p:clrMapOvr>
  <p:transition spd="med">
    <p:wheel spokes="8"/>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FE0B532F-D9F1-4E9E-AE1C-D8D29BD6B140}" type="datetimeFigureOut">
              <a:rPr lang="ru-RU" smtClean="0"/>
              <a:pPr/>
              <a:t>06.10.2016</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CA5CA7A7-E4DB-4C91-80A3-56833CC55AB1}" type="slidenum">
              <a:rPr lang="ru-RU" smtClean="0"/>
              <a:pPr/>
              <a:t>‹#›</a:t>
            </a:fld>
            <a:endParaRPr lang="ru-RU"/>
          </a:p>
        </p:txBody>
      </p:sp>
    </p:spTree>
  </p:cSld>
  <p:clrMapOvr>
    <a:masterClrMapping/>
  </p:clrMapOvr>
  <p:transition spd="med">
    <p:wheel spokes="8"/>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FE0B532F-D9F1-4E9E-AE1C-D8D29BD6B140}" type="datetimeFigureOut">
              <a:rPr lang="ru-RU" smtClean="0"/>
              <a:pPr/>
              <a:t>06.10.2016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CA5CA7A7-E4DB-4C91-80A3-56833CC55AB1}" type="slidenum">
              <a:rPr lang="ru-RU" smtClean="0"/>
              <a:pPr/>
              <a:t>‹#›</a:t>
            </a:fld>
            <a:endParaRPr lang="ru-RU"/>
          </a:p>
        </p:txBody>
      </p:sp>
    </p:spTree>
  </p:cSld>
  <p:clrMapOvr>
    <a:masterClrMapping/>
  </p:clrMapOvr>
  <p:transition spd="med">
    <p:wheel spokes="8"/>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FE0B532F-D9F1-4E9E-AE1C-D8D29BD6B140}" type="datetimeFigureOut">
              <a:rPr lang="ru-RU" smtClean="0"/>
              <a:pPr/>
              <a:t>06.10.2016</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CA5CA7A7-E4DB-4C91-80A3-56833CC55AB1}"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transition spd="med">
    <p:wheel spokes="8"/>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FE0B532F-D9F1-4E9E-AE1C-D8D29BD6B140}" type="datetimeFigureOut">
              <a:rPr lang="ru-RU" smtClean="0"/>
              <a:pPr/>
              <a:t>06.10.2016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CA5CA7A7-E4DB-4C91-80A3-56833CC55AB1}" type="slidenum">
              <a:rPr lang="ru-RU" smtClean="0"/>
              <a:pPr/>
              <a:t>‹#›</a:t>
            </a:fld>
            <a:endParaRPr lang="ru-RU"/>
          </a:p>
        </p:txBody>
      </p:sp>
    </p:spTree>
  </p:cSld>
  <p:clrMapOvr>
    <a:masterClrMapping/>
  </p:clrMapOvr>
  <p:transition spd="med">
    <p:wheel spokes="8"/>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FE0B532F-D9F1-4E9E-AE1C-D8D29BD6B140}" type="datetimeFigureOut">
              <a:rPr lang="ru-RU" smtClean="0"/>
              <a:pPr/>
              <a:t>06.10.2016</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CA5CA7A7-E4DB-4C91-80A3-56833CC55AB1}" type="slidenum">
              <a:rPr lang="ru-RU" smtClean="0"/>
              <a:pPr/>
              <a:t>‹#›</a:t>
            </a:fld>
            <a:endParaRPr lang="ru-RU"/>
          </a:p>
        </p:txBody>
      </p:sp>
    </p:spTree>
  </p:cSld>
  <p:clrMapOvr>
    <a:masterClrMapping/>
  </p:clrMapOvr>
  <p:transition spd="med">
    <p:wheel spokes="8"/>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FE0B532F-D9F1-4E9E-AE1C-D8D29BD6B140}" type="datetimeFigureOut">
              <a:rPr lang="ru-RU" smtClean="0"/>
              <a:pPr/>
              <a:t>06.10.2016</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CA5CA7A7-E4DB-4C91-80A3-56833CC55AB1}" type="slidenum">
              <a:rPr lang="ru-RU" smtClean="0"/>
              <a:pPr/>
              <a:t>‹#›</a:t>
            </a:fld>
            <a:endParaRPr lang="ru-RU"/>
          </a:p>
        </p:txBody>
      </p:sp>
    </p:spTree>
  </p:cSld>
  <p:clrMapOvr>
    <a:masterClrMapping/>
  </p:clrMapOvr>
  <p:transition spd="med">
    <p:wheel spokes="8"/>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FE0B532F-D9F1-4E9E-AE1C-D8D29BD6B140}" type="datetimeFigureOut">
              <a:rPr lang="ru-RU" smtClean="0"/>
              <a:pPr/>
              <a:t>06.10.2016</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CA5CA7A7-E4DB-4C91-80A3-56833CC55AB1}" type="slidenum">
              <a:rPr lang="ru-RU" smtClean="0"/>
              <a:pPr/>
              <a:t>‹#›</a:t>
            </a:fld>
            <a:endParaRPr lang="ru-RU"/>
          </a:p>
        </p:txBody>
      </p:sp>
    </p:spTree>
  </p:cSld>
  <p:clrMapOvr>
    <a:masterClrMapping/>
  </p:clrMapOvr>
  <p:transition spd="med">
    <p:wheel spokes="8"/>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FE0B532F-D9F1-4E9E-AE1C-D8D29BD6B140}" type="datetimeFigureOut">
              <a:rPr lang="ru-RU" smtClean="0"/>
              <a:pPr/>
              <a:t>06.10.2016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CA5CA7A7-E4DB-4C91-80A3-56833CC55AB1}" type="slidenum">
              <a:rPr lang="ru-RU" smtClean="0"/>
              <a:pPr/>
              <a:t>‹#›</a:t>
            </a:fld>
            <a:endParaRPr lang="ru-RU"/>
          </a:p>
        </p:txBody>
      </p:sp>
    </p:spTree>
  </p:cSld>
  <p:clrMapOvr>
    <a:masterClrMapping/>
  </p:clrMapOvr>
  <p:transition spd="med">
    <p:wheel spokes="8"/>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FE0B532F-D9F1-4E9E-AE1C-D8D29BD6B140}" type="datetimeFigureOut">
              <a:rPr lang="ru-RU" smtClean="0"/>
              <a:pPr/>
              <a:t>06.10.2016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CA5CA7A7-E4DB-4C91-80A3-56833CC55AB1}"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transition spd="med">
    <p:wheel spokes="8"/>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FE0B532F-D9F1-4E9E-AE1C-D8D29BD6B140}" type="datetimeFigureOut">
              <a:rPr lang="ru-RU" smtClean="0"/>
              <a:pPr/>
              <a:t>06.10.2016</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CA5CA7A7-E4DB-4C91-80A3-56833CC55AB1}"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wheel spokes="8"/>
  </p:transition>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Autofit/>
          </a:bodyPr>
          <a:lstStyle/>
          <a:p>
            <a:r>
              <a:rPr lang="ru-RU" sz="3600" dirty="0" smtClean="0"/>
              <a:t>Методика формирования коммуникативных УУД в математическом образовании</a:t>
            </a:r>
            <a:endParaRPr lang="ru-RU" sz="3600" dirty="0"/>
          </a:p>
        </p:txBody>
      </p:sp>
      <p:sp>
        <p:nvSpPr>
          <p:cNvPr id="3" name="Подзаголовок 2"/>
          <p:cNvSpPr>
            <a:spLocks noGrp="1"/>
          </p:cNvSpPr>
          <p:nvPr>
            <p:ph type="subTitle" idx="1"/>
          </p:nvPr>
        </p:nvSpPr>
        <p:spPr>
          <a:xfrm>
            <a:off x="3491880" y="4005064"/>
            <a:ext cx="5114778" cy="2016224"/>
          </a:xfrm>
        </p:spPr>
        <p:txBody>
          <a:bodyPr>
            <a:normAutofit fontScale="92500"/>
          </a:bodyPr>
          <a:lstStyle/>
          <a:p>
            <a:r>
              <a:rPr lang="ru-RU" sz="1600" dirty="0" smtClean="0"/>
              <a:t>Самарцева Светлана Юрьевна,     учитель математики средней общеобразовательной школы №4  г.Агрыз</a:t>
            </a:r>
          </a:p>
          <a:p>
            <a:r>
              <a:rPr lang="ru-RU" sz="1600" dirty="0" smtClean="0"/>
              <a:t>Сафарова </a:t>
            </a:r>
            <a:r>
              <a:rPr lang="ru-RU" sz="1600" dirty="0" err="1" smtClean="0"/>
              <a:t>Фидания</a:t>
            </a:r>
            <a:r>
              <a:rPr lang="ru-RU" sz="1600" dirty="0" smtClean="0"/>
              <a:t> </a:t>
            </a:r>
            <a:r>
              <a:rPr lang="ru-RU" sz="1600" dirty="0" err="1" smtClean="0"/>
              <a:t>Галимзяновна</a:t>
            </a:r>
            <a:r>
              <a:rPr lang="ru-RU" sz="1600" dirty="0" smtClean="0"/>
              <a:t>, учитель математики, информатики и ИКТ МБОУ «</a:t>
            </a:r>
            <a:r>
              <a:rPr lang="ru-RU" sz="1600" dirty="0" err="1" smtClean="0"/>
              <a:t>Черемшанская</a:t>
            </a:r>
            <a:r>
              <a:rPr lang="ru-RU" sz="1600" dirty="0" smtClean="0"/>
              <a:t> ООШ» </a:t>
            </a:r>
            <a:r>
              <a:rPr lang="ru-RU" sz="1600" dirty="0" err="1" smtClean="0"/>
              <a:t>Апастовского</a:t>
            </a:r>
            <a:r>
              <a:rPr lang="ru-RU" sz="1600" dirty="0" smtClean="0"/>
              <a:t> района </a:t>
            </a:r>
          </a:p>
          <a:p>
            <a:r>
              <a:rPr lang="ru-RU" sz="1600" dirty="0" smtClean="0"/>
              <a:t> </a:t>
            </a:r>
            <a:r>
              <a:rPr lang="ru-RU" sz="1600" dirty="0" err="1" smtClean="0"/>
              <a:t>Гайфуллина</a:t>
            </a:r>
            <a:r>
              <a:rPr lang="ru-RU" sz="1600" dirty="0" smtClean="0"/>
              <a:t> </a:t>
            </a:r>
            <a:r>
              <a:rPr lang="ru-RU" sz="1600" dirty="0" err="1" smtClean="0"/>
              <a:t>Дамира</a:t>
            </a:r>
            <a:r>
              <a:rPr lang="ru-RU" sz="1600" dirty="0" smtClean="0"/>
              <a:t> </a:t>
            </a:r>
            <a:r>
              <a:rPr lang="ru-RU" sz="1600" dirty="0" err="1" smtClean="0"/>
              <a:t>Гильфановна</a:t>
            </a:r>
            <a:r>
              <a:rPr lang="ru-RU" sz="1600" dirty="0" smtClean="0"/>
              <a:t>, учитель математики МБОУ «</a:t>
            </a:r>
            <a:r>
              <a:rPr lang="ru-RU" sz="1600" dirty="0" err="1" smtClean="0"/>
              <a:t>Большесалтыковская</a:t>
            </a:r>
            <a:r>
              <a:rPr lang="ru-RU" sz="1600" dirty="0" smtClean="0"/>
              <a:t> ООШ» </a:t>
            </a:r>
            <a:r>
              <a:rPr lang="ru-RU" sz="1600" dirty="0" err="1" smtClean="0"/>
              <a:t>Камско-Устьинского</a:t>
            </a:r>
            <a:r>
              <a:rPr lang="ru-RU" sz="1600" dirty="0" smtClean="0"/>
              <a:t> района</a:t>
            </a:r>
          </a:p>
          <a:p>
            <a:pPr algn="l"/>
            <a:endParaRPr lang="ru-RU" sz="1600" dirty="0"/>
          </a:p>
        </p:txBody>
      </p:sp>
    </p:spTree>
  </p:cSld>
  <p:clrMapOvr>
    <a:masterClrMapping/>
  </p:clrMapOvr>
  <p:transition spd="med">
    <p:wheel spokes="8"/>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628801"/>
            <a:ext cx="6946031" cy="3456384"/>
          </a:xfrm>
        </p:spPr>
        <p:txBody>
          <a:bodyPr>
            <a:normAutofit fontScale="90000"/>
          </a:bodyPr>
          <a:lstStyle/>
          <a:p>
            <a:r>
              <a:rPr lang="ru-RU" dirty="0"/>
              <a:t>примеры методических приемов, используемых на коллективных занятиях, описанные в трудах В.К.Дьяченко.</a:t>
            </a:r>
          </a:p>
        </p:txBody>
      </p:sp>
      <p:sp>
        <p:nvSpPr>
          <p:cNvPr id="3" name="Текст 2"/>
          <p:cNvSpPr>
            <a:spLocks noGrp="1"/>
          </p:cNvSpPr>
          <p:nvPr>
            <p:ph type="body" idx="1"/>
          </p:nvPr>
        </p:nvSpPr>
        <p:spPr>
          <a:xfrm>
            <a:off x="1066800" y="332657"/>
            <a:ext cx="6255488" cy="576064"/>
          </a:xfrm>
        </p:spPr>
        <p:txBody>
          <a:bodyPr/>
          <a:lstStyle/>
          <a:p>
            <a:pPr algn="ctr"/>
            <a:r>
              <a:rPr lang="ru-RU" dirty="0" smtClean="0"/>
              <a:t>Практические задания</a:t>
            </a:r>
            <a:endParaRPr lang="ru-RU" dirty="0"/>
          </a:p>
        </p:txBody>
      </p:sp>
    </p:spTree>
  </p:cSld>
  <p:clrMapOvr>
    <a:masterClrMapping/>
  </p:clrMapOvr>
  <p:transition spd="med">
    <p:wheel spokes="8"/>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i="1" dirty="0"/>
              <a:t>Взаимные диктанты.</a:t>
            </a:r>
            <a:r>
              <a:rPr lang="ru-RU" dirty="0"/>
              <a:t/>
            </a:r>
            <a:br>
              <a:rPr lang="ru-RU" dirty="0"/>
            </a:br>
            <a:endParaRPr lang="ru-RU" dirty="0"/>
          </a:p>
        </p:txBody>
      </p:sp>
      <p:sp>
        <p:nvSpPr>
          <p:cNvPr id="3" name="Содержимое 2"/>
          <p:cNvSpPr>
            <a:spLocks noGrp="1"/>
          </p:cNvSpPr>
          <p:nvPr>
            <p:ph idx="1"/>
          </p:nvPr>
        </p:nvSpPr>
        <p:spPr/>
        <p:txBody>
          <a:bodyPr>
            <a:normAutofit fontScale="70000" lnSpcReduction="20000"/>
          </a:bodyPr>
          <a:lstStyle/>
          <a:p>
            <a:r>
              <a:rPr lang="ru-RU" sz="2000" dirty="0"/>
              <a:t>Предварительно нужно заготовить достаточно текстов и наклеить на карточки на одни и те же правила.</a:t>
            </a:r>
          </a:p>
          <a:p>
            <a:r>
              <a:rPr lang="ru-RU" sz="2000" dirty="0"/>
              <a:t>Порядок работы:</a:t>
            </a:r>
          </a:p>
          <a:p>
            <a:r>
              <a:rPr lang="ru-RU" sz="2000" dirty="0"/>
              <a:t>1. Один ученик из пары читает текст по предложениям, другой пишет (без предварительного чтения текста в целом). </a:t>
            </a:r>
          </a:p>
          <a:p>
            <a:r>
              <a:rPr lang="ru-RU" sz="2000" dirty="0"/>
              <a:t>2. Другой ученик, (т.е. тот, кто перед этим писал) читает, а первый, прежде диктовавший, пишет.</a:t>
            </a:r>
          </a:p>
          <a:p>
            <a:r>
              <a:rPr lang="ru-RU" sz="2000" dirty="0"/>
              <a:t>3. Потом каждый берет тетрадь своего соседа (партнера) и без </a:t>
            </a:r>
            <a:r>
              <a:rPr lang="ru-RU" sz="2000" dirty="0" err="1"/>
              <a:t>заглядывания</a:t>
            </a:r>
            <a:r>
              <a:rPr lang="ru-RU" sz="2000" dirty="0"/>
              <a:t> в карточку проверяет написанный им диктант.</a:t>
            </a:r>
          </a:p>
          <a:p>
            <a:r>
              <a:rPr lang="ru-RU" sz="2000" dirty="0"/>
              <a:t>4. Открывают карточки и проверяют вторично (но уже вместе) сначала один диктант, а потом второй.</a:t>
            </a:r>
          </a:p>
          <a:p>
            <a:r>
              <a:rPr lang="ru-RU" sz="2000" dirty="0"/>
              <a:t>5. Допустивший ошибки под контролем диктовавшего делает устный разбор ошибок.</a:t>
            </a:r>
          </a:p>
          <a:p>
            <a:r>
              <a:rPr lang="ru-RU" sz="2000" dirty="0"/>
              <a:t>6. Каждый в своей тетради записывает разбор своих ошибок.</a:t>
            </a:r>
          </a:p>
          <a:p>
            <a:r>
              <a:rPr lang="ru-RU" sz="2000" dirty="0"/>
              <a:t>7. Снова берут тетради друг друга, еще раз все просматривают и ставят свои подписи: «проверял Петров, проверял Сидоров».</a:t>
            </a:r>
          </a:p>
          <a:p>
            <a:r>
              <a:rPr lang="ru-RU" sz="2000" dirty="0"/>
              <a:t>Совместная работа пары заканчивается. Ее участники находят новых партнеров, обмениваясь карточками. Новенькому диктуется тот текст, который диктующий сам перед этим писал. Т.е. над диктантом каждый ученик работает дважды, один раз он пишет сам и делает разбор ошибок под контролем товарища, другой раз он диктует этот текст, проверяет, требует разбора ошибок. </a:t>
            </a:r>
          </a:p>
          <a:p>
            <a:endParaRPr lang="ru-RU" sz="2000" dirty="0"/>
          </a:p>
        </p:txBody>
      </p:sp>
    </p:spTree>
  </p:cSld>
  <p:clrMapOvr>
    <a:masterClrMapping/>
  </p:clrMapOvr>
  <p:transition spd="med">
    <p:wheel spokes="8"/>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i="1" dirty="0"/>
              <a:t>Работа по вопросникам.</a:t>
            </a:r>
            <a:r>
              <a:rPr lang="ru-RU" dirty="0"/>
              <a:t/>
            </a:r>
            <a:br>
              <a:rPr lang="ru-RU" dirty="0"/>
            </a:br>
            <a:endParaRPr lang="ru-RU" dirty="0"/>
          </a:p>
        </p:txBody>
      </p:sp>
      <p:sp>
        <p:nvSpPr>
          <p:cNvPr id="3" name="Содержимое 2"/>
          <p:cNvSpPr>
            <a:spLocks noGrp="1"/>
          </p:cNvSpPr>
          <p:nvPr>
            <p:ph idx="1"/>
          </p:nvPr>
        </p:nvSpPr>
        <p:spPr/>
        <p:txBody>
          <a:bodyPr>
            <a:normAutofit lnSpcReduction="10000"/>
          </a:bodyPr>
          <a:lstStyle/>
          <a:p>
            <a:r>
              <a:rPr lang="ru-RU" sz="2800" dirty="0"/>
              <a:t>Устное письменное выполнение упражнений:</a:t>
            </a:r>
          </a:p>
          <a:p>
            <a:r>
              <a:rPr lang="ru-RU" sz="2800" dirty="0"/>
              <a:t>1.Ученики выучивают правило и выполняют по нему упражнение.</a:t>
            </a:r>
          </a:p>
          <a:p>
            <a:r>
              <a:rPr lang="ru-RU" sz="2800" dirty="0"/>
              <a:t>2.Один ученик из пары проверяет как другой усвоил правило (теорию) и предлагает выполнить упражнение.</a:t>
            </a:r>
          </a:p>
          <a:p>
            <a:r>
              <a:rPr lang="ru-RU" sz="2800" dirty="0"/>
              <a:t>3.Другой ученик из пары предлагает выполнить своему напарнику сое упражнение. Затем они расходятся для работы в следующей паре.</a:t>
            </a:r>
          </a:p>
        </p:txBody>
      </p:sp>
    </p:spTree>
  </p:cSld>
  <p:clrMapOvr>
    <a:masterClrMapping/>
  </p:clrMapOvr>
  <p:transition spd="med">
    <p:wheel spokes="8"/>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i="1" dirty="0"/>
              <a:t>Решение задач и примеров.</a:t>
            </a:r>
            <a:r>
              <a:rPr lang="ru-RU" dirty="0"/>
              <a:t/>
            </a:r>
            <a:br>
              <a:rPr lang="ru-RU" dirty="0"/>
            </a:br>
            <a:endParaRPr lang="ru-RU" dirty="0"/>
          </a:p>
        </p:txBody>
      </p:sp>
      <p:sp>
        <p:nvSpPr>
          <p:cNvPr id="3" name="Содержимое 2"/>
          <p:cNvSpPr>
            <a:spLocks noGrp="1"/>
          </p:cNvSpPr>
          <p:nvPr>
            <p:ph idx="1"/>
          </p:nvPr>
        </p:nvSpPr>
        <p:spPr/>
        <p:txBody>
          <a:bodyPr>
            <a:normAutofit fontScale="70000" lnSpcReduction="20000"/>
          </a:bodyPr>
          <a:lstStyle/>
          <a:p>
            <a:r>
              <a:rPr lang="ru-RU" sz="2400" dirty="0"/>
              <a:t>Учитель предварительно обучает учащихся ставить вопросы друг другу, которые требуют умения вдумываться в условия задачи, анализировать ее состав и содержание, выполнять обоснованные действия с целью решить задачу.</a:t>
            </a:r>
          </a:p>
          <a:p>
            <a:r>
              <a:rPr lang="ru-RU" sz="2400" dirty="0"/>
              <a:t>Ученик ведет себя как учитель: «Прочитай условия задачи. Скажи что известно в задаче. Что нужно найти? Как ты будешь это находить? Какое действие выполнишь первым? Что ты узнаешь? </a:t>
            </a:r>
          </a:p>
          <a:p>
            <a:r>
              <a:rPr lang="ru-RU" sz="2400" dirty="0"/>
              <a:t>1.Раздаются карточки, на каждой карточке по одной задаче. У каждого задачи разные. Работают самостоятельно, не переговариваясь с товарищами.</a:t>
            </a:r>
          </a:p>
          <a:p>
            <a:r>
              <a:rPr lang="ru-RU" sz="2400" dirty="0"/>
              <a:t>2.Учитель проверяет.</a:t>
            </a:r>
          </a:p>
          <a:p>
            <a:r>
              <a:rPr lang="ru-RU" sz="2400" dirty="0"/>
              <a:t>3.Работа в парах. Обмениваются карточками (задачами). Один из пары становится учителем, другой – учеником. Учитель дает свою карточку ученику, предлагает прочесть задачу и затем ставит вопросы по содержанию задачи и ее решению. Когда решение закончено, карточка передается тому, кто по ней отвечал, т. е. ученику. Теперь ученик становится учителем и ставит вопросы своему «бывшему» учителю по своей карточке (задаче).</a:t>
            </a:r>
          </a:p>
          <a:p>
            <a:r>
              <a:rPr lang="ru-RU" sz="2400" dirty="0"/>
              <a:t>Партнеры обмениваются карточками и работают в других парах.</a:t>
            </a:r>
          </a:p>
          <a:p>
            <a:endParaRPr lang="ru-RU" sz="2400" dirty="0"/>
          </a:p>
        </p:txBody>
      </p:sp>
    </p:spTree>
  </p:cSld>
  <p:clrMapOvr>
    <a:masterClrMapping/>
  </p:clrMapOvr>
  <p:transition spd="med">
    <p:wheel spokes="8"/>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p:txBody>
          <a:bodyPr>
            <a:normAutofit fontScale="55000" lnSpcReduction="20000"/>
          </a:bodyPr>
          <a:lstStyle/>
          <a:p>
            <a:r>
              <a:rPr lang="ru-RU" dirty="0"/>
              <a:t>Организация работы на уроках математики, в основу которых положено межличностное взаимодействие, диалог предполагают формирование важнейших этических норм. Эти нормы общения выстраиваются в соответствии с правилами и позволяют научить учащихся грамотно и корректно взаимодействовать с другими. Такая работа развивает у детей представление о толерантности, учит терпению во взаимоотношениях и в то же время умению не терять при общении свою индивидуальность, т.е. также способствует формированию представлений о ценности человеческой личности.</a:t>
            </a:r>
          </a:p>
          <a:p>
            <a:endParaRPr lang="ru-RU" dirty="0"/>
          </a:p>
        </p:txBody>
      </p:sp>
      <p:pic>
        <p:nvPicPr>
          <p:cNvPr id="24578" name="Picture 2" descr="C:\Users\Seftos\Desktop\784e88c1072dc1f87e853bfe41b55fe5.jpg"/>
          <p:cNvPicPr>
            <a:picLocks noGrp="1" noChangeAspect="1" noChangeArrowheads="1"/>
          </p:cNvPicPr>
          <p:nvPr>
            <p:ph sz="half" idx="2"/>
          </p:nvPr>
        </p:nvPicPr>
        <p:blipFill>
          <a:blip r:embed="rId2" cstate="print"/>
          <a:stretch>
            <a:fillRect/>
          </a:stretch>
        </p:blipFill>
        <p:spPr bwMode="auto">
          <a:xfrm>
            <a:off x="4178300" y="2689490"/>
            <a:ext cx="3521075" cy="2347383"/>
          </a:xfrm>
          <a:prstGeom prst="rect">
            <a:avLst/>
          </a:prstGeom>
          <a:noFill/>
        </p:spPr>
      </p:pic>
    </p:spTree>
  </p:cSld>
  <p:clrMapOvr>
    <a:masterClrMapping/>
  </p:clrMapOvr>
  <p:transition spd="med">
    <p:wheel spokes="8"/>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a:t>Планируемые результаты</a:t>
            </a:r>
            <a:endParaRPr lang="ru-RU" dirty="0"/>
          </a:p>
        </p:txBody>
      </p:sp>
      <p:sp>
        <p:nvSpPr>
          <p:cNvPr id="3" name="Содержимое 2"/>
          <p:cNvSpPr>
            <a:spLocks noGrp="1"/>
          </p:cNvSpPr>
          <p:nvPr>
            <p:ph idx="1"/>
          </p:nvPr>
        </p:nvSpPr>
        <p:spPr/>
        <p:txBody>
          <a:bodyPr>
            <a:normAutofit/>
          </a:bodyPr>
          <a:lstStyle/>
          <a:p>
            <a:r>
              <a:rPr lang="ru-RU" i="1" dirty="0"/>
              <a:t>Коммуникативные</a:t>
            </a:r>
            <a:r>
              <a:rPr lang="ru-RU" dirty="0"/>
              <a:t> </a:t>
            </a:r>
            <a:r>
              <a:rPr lang="ru-RU" i="1" dirty="0"/>
              <a:t>универсальные учебные действия:</a:t>
            </a:r>
            <a:endParaRPr lang="ru-RU" dirty="0"/>
          </a:p>
          <a:p>
            <a:r>
              <a:rPr lang="ru-RU" dirty="0" smtClean="0"/>
              <a:t>Воспринимать </a:t>
            </a:r>
            <a:r>
              <a:rPr lang="ru-RU" dirty="0"/>
              <a:t>текст с учетом поставленной учебной задачи, находить в тексте информацию, необходимую для ее решения; </a:t>
            </a:r>
          </a:p>
          <a:p>
            <a:r>
              <a:rPr lang="ru-RU" dirty="0" smtClean="0"/>
              <a:t> </a:t>
            </a:r>
            <a:r>
              <a:rPr lang="ru-RU" dirty="0"/>
              <a:t>Сравнивать разные виды текста; </a:t>
            </a:r>
          </a:p>
          <a:p>
            <a:r>
              <a:rPr lang="ru-RU" dirty="0" smtClean="0"/>
              <a:t> </a:t>
            </a:r>
            <a:r>
              <a:rPr lang="ru-RU" dirty="0"/>
              <a:t>Составлять план текста; </a:t>
            </a:r>
          </a:p>
          <a:p>
            <a:r>
              <a:rPr lang="ru-RU" dirty="0" smtClean="0"/>
              <a:t> </a:t>
            </a:r>
            <a:r>
              <a:rPr lang="ru-RU" dirty="0"/>
              <a:t>Оформлять диалогическое высказывание в соответствии с требованиями речевого этикета. </a:t>
            </a:r>
          </a:p>
          <a:p>
            <a:endParaRPr lang="ru-RU" dirty="0"/>
          </a:p>
        </p:txBody>
      </p:sp>
    </p:spTree>
  </p:cSld>
  <p:clrMapOvr>
    <a:masterClrMapping/>
  </p:clrMapOvr>
  <p:transition spd="med">
    <p:wheel spokes="8"/>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endParaRPr lang="ru-RU" sz="1800" dirty="0"/>
          </a:p>
        </p:txBody>
      </p:sp>
      <p:sp>
        <p:nvSpPr>
          <p:cNvPr id="3" name="Содержимое 2"/>
          <p:cNvSpPr>
            <a:spLocks noGrp="1"/>
          </p:cNvSpPr>
          <p:nvPr>
            <p:ph idx="1"/>
          </p:nvPr>
        </p:nvSpPr>
        <p:spPr/>
        <p:txBody>
          <a:bodyPr>
            <a:normAutofit fontScale="70000" lnSpcReduction="20000"/>
          </a:bodyPr>
          <a:lstStyle/>
          <a:p>
            <a:r>
              <a:rPr lang="ru-RU" dirty="0"/>
              <a:t>Таким образом, важнейшая задача современной системы образования как формирование совокупности УУД, обеспечивающих умение учиться, способность личности к саморазвитию и самосовершенствованию путем сознательного и активного присвоения  нового социального опыта, а не только освоение учащимися конкретных предметных знаний и навыков успешно реализуется в процессе обучения математике. При этом знания, умения и навыки рассматриваются как производные от соответствующих видов целенаправленных действий, так как они порождаются, применяются и сохраняются в тесной связи с активными действиями самих учащихся. В связи с этим, основная цель, которая стоит передо мной, как учителя математики – научить детей самостоятельно добывать знания. А для этого необходимо: создавать образовательной среду обучающихся на основе </a:t>
            </a:r>
            <a:r>
              <a:rPr lang="ru-RU" dirty="0" err="1"/>
              <a:t>системно-деятельностного</a:t>
            </a:r>
            <a:r>
              <a:rPr lang="ru-RU" dirty="0"/>
              <a:t> подхода, создавать условия для развития познавательной активности обучающихся через использование в работе инновационных приемов и методов. </a:t>
            </a:r>
          </a:p>
          <a:p>
            <a:endParaRPr lang="ru-RU" dirty="0"/>
          </a:p>
        </p:txBody>
      </p:sp>
    </p:spTree>
  </p:cSld>
  <p:clrMapOvr>
    <a:masterClrMapping/>
  </p:clrMapOvr>
  <p:transition spd="med">
    <p:wheel spokes="8"/>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Спасибо за внимание!</a:t>
            </a:r>
            <a:endParaRPr lang="ru-RU" dirty="0"/>
          </a:p>
        </p:txBody>
      </p:sp>
      <p:pic>
        <p:nvPicPr>
          <p:cNvPr id="26626" name="Picture 2" descr="C:\Users\Seftos\Desktop\ucheniki_igrayut.jpg"/>
          <p:cNvPicPr>
            <a:picLocks noGrp="1" noChangeAspect="1" noChangeArrowheads="1"/>
          </p:cNvPicPr>
          <p:nvPr>
            <p:ph idx="1"/>
          </p:nvPr>
        </p:nvPicPr>
        <p:blipFill>
          <a:blip r:embed="rId2" cstate="print"/>
          <a:stretch>
            <a:fillRect/>
          </a:stretch>
        </p:blipFill>
        <p:spPr bwMode="auto">
          <a:xfrm>
            <a:off x="1076325" y="2032794"/>
            <a:ext cx="6000750" cy="4000500"/>
          </a:xfrm>
          <a:prstGeom prst="rect">
            <a:avLst/>
          </a:prstGeom>
          <a:noFill/>
        </p:spPr>
      </p:pic>
    </p:spTree>
  </p:cSld>
  <p:clrMapOvr>
    <a:masterClrMapping/>
  </p:clrMapOvr>
  <p:transition spd="med">
    <p:wheel spokes="8"/>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04664"/>
            <a:ext cx="8229600" cy="1143000"/>
          </a:xfrm>
        </p:spPr>
        <p:txBody>
          <a:bodyPr>
            <a:noAutofit/>
          </a:bodyPr>
          <a:lstStyle/>
          <a:p>
            <a:pPr algn="l"/>
            <a:r>
              <a:rPr lang="ru-RU" sz="2800" i="1" dirty="0" smtClean="0"/>
              <a:t>«Новый мир имеет новые условия и требует новых действий»</a:t>
            </a:r>
            <a:r>
              <a:rPr lang="ru-RU" sz="2800" dirty="0" smtClean="0"/>
              <a:t/>
            </a:r>
            <a:br>
              <a:rPr lang="ru-RU" sz="2800" dirty="0" smtClean="0"/>
            </a:br>
            <a:r>
              <a:rPr lang="ru-RU" sz="2800" i="1" dirty="0" smtClean="0"/>
              <a:t> Н. Рерих</a:t>
            </a:r>
            <a:endParaRPr lang="ru-RU" sz="2800" dirty="0"/>
          </a:p>
        </p:txBody>
      </p:sp>
      <p:sp>
        <p:nvSpPr>
          <p:cNvPr id="3" name="Содержимое 2"/>
          <p:cNvSpPr>
            <a:spLocks noGrp="1"/>
          </p:cNvSpPr>
          <p:nvPr>
            <p:ph idx="1"/>
          </p:nvPr>
        </p:nvSpPr>
        <p:spPr/>
        <p:txBody>
          <a:bodyPr>
            <a:noAutofit/>
          </a:bodyPr>
          <a:lstStyle/>
          <a:p>
            <a:r>
              <a:rPr lang="ru-RU" sz="1800" dirty="0"/>
              <a:t>Перемены, происходящие в современном обществе, требуют ускоренного совершенствования образовательного пространства, определения целей образования, учитывающих государственные, социальные и личностные потребности и интересы. В связи с этим приоритетным направлением становится обеспечение развивающего потенциала новых образовательных стандартов. </a:t>
            </a:r>
            <a:r>
              <a:rPr lang="ru-RU" sz="1800" dirty="0" err="1"/>
              <a:t>Системно-деятельностный</a:t>
            </a:r>
            <a:r>
              <a:rPr lang="ru-RU" sz="1800" dirty="0"/>
              <a:t> подход, лежащий в основе разработки стандартов нового поколения, позволяет выделить основные результаты обучения и воспитания и создать навигацию проектирования универсальных учебных действий, которыми должны овладеть учащиеся. Логика развития универсальных учебных действий строится по формуле: </a:t>
            </a:r>
            <a:r>
              <a:rPr lang="ru-RU" sz="1800" b="1" i="1" dirty="0"/>
              <a:t>от действия к мысли. </a:t>
            </a:r>
            <a:r>
              <a:rPr lang="ru-RU" sz="1800" dirty="0"/>
              <a:t>Развитие личности в системе образования обеспечивается через формирование универсальных учебных действий. </a:t>
            </a:r>
            <a:r>
              <a:rPr lang="ru-RU" sz="1800" b="1" i="1" dirty="0"/>
              <a:t>Овладение учащимися универсальными учебными действиями </a:t>
            </a:r>
            <a:r>
              <a:rPr lang="ru-RU" sz="1800" b="1" i="1" dirty="0" err="1"/>
              <a:t>создаѐт </a:t>
            </a:r>
            <a:r>
              <a:rPr lang="ru-RU" sz="1800" b="1" i="1" dirty="0"/>
              <a:t>возможность самостоятельного успешного усвоения новых знаний, умений и компетентностей, включая организацию усвоения, т.е. умения учиться</a:t>
            </a:r>
            <a:r>
              <a:rPr lang="ru-RU" sz="1800" dirty="0"/>
              <a:t>.</a:t>
            </a:r>
          </a:p>
        </p:txBody>
      </p:sp>
    </p:spTree>
  </p:cSld>
  <p:clrMapOvr>
    <a:masterClrMapping/>
  </p:clrMapOvr>
  <p:transition spd="med">
    <p:wheel spokes="8"/>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92696"/>
            <a:ext cx="7242048" cy="770344"/>
          </a:xfrm>
        </p:spPr>
        <p:txBody>
          <a:bodyPr>
            <a:normAutofit fontScale="90000"/>
          </a:bodyPr>
          <a:lstStyle/>
          <a:p>
            <a:r>
              <a:rPr lang="ru-RU" sz="3200" dirty="0"/>
              <a:t/>
            </a:r>
            <a:br>
              <a:rPr lang="ru-RU" sz="3200" dirty="0"/>
            </a:br>
            <a:r>
              <a:rPr lang="ru-RU" sz="3200" i="1" dirty="0" smtClean="0"/>
              <a:t> </a:t>
            </a:r>
            <a:r>
              <a:rPr lang="ru-RU" sz="2200" i="1" dirty="0" smtClean="0"/>
              <a:t>Универсальные учебные действия</a:t>
            </a:r>
            <a:r>
              <a:rPr lang="ru-RU" sz="2200" dirty="0" smtClean="0"/>
              <a:t> – это действия, обеспечивающие овладение ключевыми компетенциями, составляющими основу умения учиться. </a:t>
            </a:r>
            <a:endParaRPr lang="ru-RU" sz="2200" dirty="0"/>
          </a:p>
        </p:txBody>
      </p:sp>
      <p:pic>
        <p:nvPicPr>
          <p:cNvPr id="1026" name="Picture 2" descr="C:\Users\Seftos\Desktop\help_a_parent_intervene_early_to_eliminate_their_childs_stuttering.jpg"/>
          <p:cNvPicPr>
            <a:picLocks noGrp="1" noChangeAspect="1" noChangeArrowheads="1"/>
          </p:cNvPicPr>
          <p:nvPr>
            <p:ph sz="half" idx="1"/>
          </p:nvPr>
        </p:nvPicPr>
        <p:blipFill>
          <a:blip r:embed="rId2" cstate="print"/>
          <a:stretch>
            <a:fillRect/>
          </a:stretch>
        </p:blipFill>
        <p:spPr bwMode="auto">
          <a:xfrm>
            <a:off x="457200" y="2689123"/>
            <a:ext cx="3521075" cy="2348117"/>
          </a:xfrm>
          <a:prstGeom prst="rect">
            <a:avLst/>
          </a:prstGeom>
          <a:noFill/>
        </p:spPr>
      </p:pic>
      <p:sp>
        <p:nvSpPr>
          <p:cNvPr id="4" name="Содержимое 3"/>
          <p:cNvSpPr>
            <a:spLocks noGrp="1"/>
          </p:cNvSpPr>
          <p:nvPr>
            <p:ph sz="half" idx="2"/>
          </p:nvPr>
        </p:nvSpPr>
        <p:spPr/>
        <p:txBody>
          <a:bodyPr>
            <a:normAutofit fontScale="77500" lnSpcReduction="20000"/>
          </a:bodyPr>
          <a:lstStyle/>
          <a:p>
            <a:r>
              <a:rPr lang="ru-RU" sz="2400" b="1" i="1" dirty="0"/>
              <a:t>Коммуникативные УУД</a:t>
            </a:r>
            <a:r>
              <a:rPr lang="ru-RU" sz="2400" dirty="0"/>
              <a:t> обеспечивают социальную компетентность и сознательную ориентацию учащихся на позиции других людей (прежде всего, партнера по общению или деятельности), умение слушать и вступать в диалог, участвовать в коллективном обсуждении проблем, интегрироваться в группу сверстников и строить продуктивное взаимодействие и сотрудничество со сверстниками и взрослыми.</a:t>
            </a:r>
          </a:p>
          <a:p>
            <a:endParaRPr lang="ru-RU" sz="2400" dirty="0"/>
          </a:p>
        </p:txBody>
      </p:sp>
    </p:spTree>
  </p:cSld>
  <p:clrMapOvr>
    <a:masterClrMapping/>
  </p:clrMapOvr>
  <p:transition spd="med">
    <p:wheel spokes="8"/>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Задача учителя</a:t>
            </a:r>
            <a:endParaRPr lang="ru-RU" dirty="0"/>
          </a:p>
        </p:txBody>
      </p:sp>
      <p:sp>
        <p:nvSpPr>
          <p:cNvPr id="3" name="Содержимое 2"/>
          <p:cNvSpPr>
            <a:spLocks noGrp="1"/>
          </p:cNvSpPr>
          <p:nvPr>
            <p:ph idx="1"/>
          </p:nvPr>
        </p:nvSpPr>
        <p:spPr/>
        <p:txBody>
          <a:bodyPr>
            <a:normAutofit fontScale="70000" lnSpcReduction="20000"/>
          </a:bodyPr>
          <a:lstStyle/>
          <a:p>
            <a:r>
              <a:rPr lang="ru-RU" dirty="0"/>
              <a:t>Основной задачей учителя становится организация учебной деятельности таким образом, чтобы у школьников сформировались потребности в осуществлении творческого преобразования учебного материала с целью овладения новыми знаниями. Поэтому для формирования у учащихся любых УУД в образовательной системе предложен следующий путь, который проходит каждый ученик:</a:t>
            </a:r>
          </a:p>
          <a:p>
            <a:pPr lvl="0"/>
            <a:r>
              <a:rPr lang="ru-RU" dirty="0"/>
              <a:t> вначале при изучении различных учебных предметов у учащегося формируется первичный опыт выполнения УУД и мотивация к его самостоятельному выполнению;</a:t>
            </a:r>
          </a:p>
          <a:p>
            <a:pPr lvl="0"/>
            <a:r>
              <a:rPr lang="ru-RU" dirty="0"/>
              <a:t> основываясь на имеющемся опыте, учащийся осваивает знания об общем способе выполнения этого УУД;</a:t>
            </a:r>
          </a:p>
          <a:p>
            <a:pPr lvl="0"/>
            <a:r>
              <a:rPr lang="ru-RU" dirty="0"/>
              <a:t>  далее изученное УУД включается в практику учения на уроке, организуется самоконтроль и, при необходимости, коррекция его выполнения;</a:t>
            </a:r>
          </a:p>
          <a:p>
            <a:pPr lvl="0"/>
            <a:r>
              <a:rPr lang="ru-RU" dirty="0"/>
              <a:t>  в завершение организуется контроль уровня </a:t>
            </a:r>
            <a:r>
              <a:rPr lang="ru-RU" dirty="0" err="1"/>
              <a:t>сформированности</a:t>
            </a:r>
            <a:r>
              <a:rPr lang="ru-RU" dirty="0"/>
              <a:t> этого УУД и его системное практическое использование в образовательной практике, как на уроках, так и во внеурочной деятельности.</a:t>
            </a:r>
            <a:r>
              <a:rPr lang="ru-RU" b="1" dirty="0"/>
              <a:t> </a:t>
            </a:r>
            <a:endParaRPr lang="ru-RU" dirty="0"/>
          </a:p>
          <a:p>
            <a:endParaRPr lang="ru-RU" dirty="0"/>
          </a:p>
        </p:txBody>
      </p:sp>
    </p:spTree>
  </p:cSld>
  <p:clrMapOvr>
    <a:masterClrMapping/>
  </p:clrMapOvr>
  <p:transition spd="med">
    <p:wheel spokes="8"/>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Развитие коммуникативных умений</a:t>
            </a:r>
            <a:endParaRPr lang="ru-RU" dirty="0"/>
          </a:p>
        </p:txBody>
      </p:sp>
      <p:sp>
        <p:nvSpPr>
          <p:cNvPr id="3" name="Содержимое 2"/>
          <p:cNvSpPr>
            <a:spLocks noGrp="1"/>
          </p:cNvSpPr>
          <p:nvPr>
            <p:ph sz="half" idx="1"/>
          </p:nvPr>
        </p:nvSpPr>
        <p:spPr/>
        <p:txBody>
          <a:bodyPr>
            <a:normAutofit fontScale="77500" lnSpcReduction="20000"/>
          </a:bodyPr>
          <a:lstStyle/>
          <a:p>
            <a:r>
              <a:rPr lang="ru-RU" dirty="0"/>
              <a:t>В курсе математики можно выделить  два тесно взаимосвязанных направления развития коммуникативных умений: развитие устной научной речи и развитие комплекса умений, на которых базируется грамотное эффективное взаимодействие. </a:t>
            </a:r>
          </a:p>
          <a:p>
            <a:endParaRPr lang="ru-RU" dirty="0"/>
          </a:p>
        </p:txBody>
      </p:sp>
      <p:pic>
        <p:nvPicPr>
          <p:cNvPr id="20482" name="Picture 2" descr="C:\Users\Seftos\Desktop\obkontrol.jpg"/>
          <p:cNvPicPr>
            <a:picLocks noGrp="1" noChangeAspect="1" noChangeArrowheads="1"/>
          </p:cNvPicPr>
          <p:nvPr>
            <p:ph sz="half" idx="2"/>
          </p:nvPr>
        </p:nvPicPr>
        <p:blipFill>
          <a:blip r:embed="rId2" cstate="print"/>
          <a:stretch>
            <a:fillRect/>
          </a:stretch>
        </p:blipFill>
        <p:spPr bwMode="auto">
          <a:xfrm>
            <a:off x="4178300" y="2689490"/>
            <a:ext cx="3521075" cy="2347383"/>
          </a:xfrm>
          <a:prstGeom prst="rect">
            <a:avLst/>
          </a:prstGeom>
          <a:noFill/>
        </p:spPr>
      </p:pic>
    </p:spTree>
  </p:cSld>
  <p:clrMapOvr>
    <a:masterClrMapping/>
  </p:clrMapOvr>
  <p:transition spd="med">
    <p:wheel spokes="8"/>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332656"/>
            <a:ext cx="8229600" cy="202034"/>
          </a:xfrm>
        </p:spPr>
        <p:txBody>
          <a:bodyPr>
            <a:normAutofit fontScale="90000"/>
          </a:bodyPr>
          <a:lstStyle/>
          <a:p>
            <a:endParaRPr lang="ru-RU" dirty="0"/>
          </a:p>
        </p:txBody>
      </p:sp>
      <p:sp>
        <p:nvSpPr>
          <p:cNvPr id="3" name="Содержимое 2"/>
          <p:cNvSpPr>
            <a:spLocks noGrp="1"/>
          </p:cNvSpPr>
          <p:nvPr>
            <p:ph sz="half" idx="1"/>
          </p:nvPr>
        </p:nvSpPr>
        <p:spPr>
          <a:xfrm>
            <a:off x="457200" y="908720"/>
            <a:ext cx="4038600" cy="5217443"/>
          </a:xfrm>
        </p:spPr>
        <p:txBody>
          <a:bodyPr>
            <a:normAutofit fontScale="62500" lnSpcReduction="20000"/>
          </a:bodyPr>
          <a:lstStyle/>
          <a:p>
            <a:r>
              <a:rPr lang="ru-RU" dirty="0"/>
              <a:t>1. К первому направлению  можно отнести все задания, сопровождающиеся инструкциями «Расскажи», «Объясни», «Обоснуй свой ответ», и все задания, обозначенные вопросительным знаком.</a:t>
            </a:r>
          </a:p>
          <a:p>
            <a:r>
              <a:rPr lang="ru-RU" dirty="0"/>
              <a:t>2. Ко второму направлению  формированию коммуникативных универсальных учебных действий относится система заданий, нацеленных  на организацию общения учеников в паре или группе (все задания, относящиеся к этапу первичного применения знаний; к работе над текстовой задачей, осуществляемой методом мозгового штурма и т.д.)</a:t>
            </a:r>
          </a:p>
          <a:p>
            <a:endParaRPr lang="ru-RU" dirty="0"/>
          </a:p>
        </p:txBody>
      </p:sp>
      <p:pic>
        <p:nvPicPr>
          <p:cNvPr id="27650" name="Picture 2" descr="C:\Users\Seftos\Desktop\image_image_32358.jpg"/>
          <p:cNvPicPr>
            <a:picLocks noGrp="1" noChangeAspect="1" noChangeArrowheads="1"/>
          </p:cNvPicPr>
          <p:nvPr>
            <p:ph sz="half" idx="2"/>
          </p:nvPr>
        </p:nvPicPr>
        <p:blipFill>
          <a:blip r:embed="rId2" cstate="print"/>
          <a:srcRect/>
          <a:stretch>
            <a:fillRect/>
          </a:stretch>
        </p:blipFill>
        <p:spPr bwMode="auto">
          <a:xfrm>
            <a:off x="4283968" y="2207419"/>
            <a:ext cx="3888432" cy="2692400"/>
          </a:xfrm>
          <a:prstGeom prst="rect">
            <a:avLst/>
          </a:prstGeom>
          <a:noFill/>
        </p:spPr>
      </p:pic>
    </p:spTree>
  </p:cSld>
  <p:clrMapOvr>
    <a:masterClrMapping/>
  </p:clrMapOvr>
  <p:transition spd="med">
    <p:wheel spokes="8"/>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20688"/>
            <a:ext cx="7571184" cy="1080120"/>
          </a:xfrm>
        </p:spPr>
        <p:txBody>
          <a:bodyPr>
            <a:normAutofit fontScale="90000"/>
          </a:bodyPr>
          <a:lstStyle/>
          <a:p>
            <a:r>
              <a:rPr lang="ru-RU" sz="2200" dirty="0" smtClean="0"/>
              <a:t>Основой развития коммуникативных умений может служить систематическое использование на уроках трёх видов диалога: </a:t>
            </a:r>
            <a:r>
              <a:rPr lang="ru-RU" dirty="0"/>
              <a:t/>
            </a:r>
            <a:br>
              <a:rPr lang="ru-RU" dirty="0"/>
            </a:br>
            <a:endParaRPr lang="ru-RU" dirty="0"/>
          </a:p>
        </p:txBody>
      </p:sp>
      <p:pic>
        <p:nvPicPr>
          <p:cNvPr id="21506" name="Picture 2" descr="C:\Users\Seftos\Desktop\depositphotos_12386793-Teacher-with-students-in-classroom.jpg"/>
          <p:cNvPicPr>
            <a:picLocks noGrp="1" noChangeAspect="1" noChangeArrowheads="1"/>
          </p:cNvPicPr>
          <p:nvPr>
            <p:ph sz="half" idx="1"/>
          </p:nvPr>
        </p:nvPicPr>
        <p:blipFill>
          <a:blip r:embed="rId2" cstate="print"/>
          <a:stretch>
            <a:fillRect/>
          </a:stretch>
        </p:blipFill>
        <p:spPr bwMode="auto">
          <a:xfrm>
            <a:off x="457200" y="2689490"/>
            <a:ext cx="3521075" cy="2347383"/>
          </a:xfrm>
          <a:prstGeom prst="rect">
            <a:avLst/>
          </a:prstGeom>
          <a:noFill/>
        </p:spPr>
      </p:pic>
      <p:sp>
        <p:nvSpPr>
          <p:cNvPr id="4" name="Содержимое 3"/>
          <p:cNvSpPr>
            <a:spLocks noGrp="1"/>
          </p:cNvSpPr>
          <p:nvPr>
            <p:ph sz="half" idx="2"/>
          </p:nvPr>
        </p:nvSpPr>
        <p:spPr>
          <a:xfrm>
            <a:off x="4648200" y="2132856"/>
            <a:ext cx="4038600" cy="3993307"/>
          </a:xfrm>
        </p:spPr>
        <p:txBody>
          <a:bodyPr>
            <a:normAutofit/>
          </a:bodyPr>
          <a:lstStyle/>
          <a:p>
            <a:r>
              <a:rPr lang="ru-RU" sz="4000" dirty="0"/>
              <a:t>диалог в большой группе (учитель – ученики</a:t>
            </a:r>
            <a:r>
              <a:rPr lang="ru-RU" sz="4000" dirty="0" smtClean="0"/>
              <a:t>)</a:t>
            </a:r>
            <a:endParaRPr lang="ru-RU" sz="4000" dirty="0"/>
          </a:p>
        </p:txBody>
      </p:sp>
    </p:spTree>
  </p:cSld>
  <p:clrMapOvr>
    <a:masterClrMapping/>
  </p:clrMapOvr>
  <p:transition spd="med">
    <p:wheel spokes="8"/>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dirty="0" smtClean="0"/>
              <a:t>Основой развития коммуникативных умений может служить систематическое использование на уроках трёх видов диалога:</a:t>
            </a:r>
            <a:endParaRPr lang="ru-RU" sz="2000" dirty="0"/>
          </a:p>
        </p:txBody>
      </p:sp>
      <p:sp>
        <p:nvSpPr>
          <p:cNvPr id="3" name="Содержимое 2"/>
          <p:cNvSpPr>
            <a:spLocks noGrp="1"/>
          </p:cNvSpPr>
          <p:nvPr>
            <p:ph sz="half" idx="1"/>
          </p:nvPr>
        </p:nvSpPr>
        <p:spPr/>
        <p:txBody>
          <a:bodyPr/>
          <a:lstStyle/>
          <a:p>
            <a:r>
              <a:rPr lang="ru-RU" sz="3600" dirty="0"/>
              <a:t>диалог в небольшой группе (ученик – ученики);</a:t>
            </a:r>
          </a:p>
          <a:p>
            <a:endParaRPr lang="ru-RU" dirty="0"/>
          </a:p>
        </p:txBody>
      </p:sp>
      <p:pic>
        <p:nvPicPr>
          <p:cNvPr id="22531" name="Picture 3" descr="C:\Users\Seftos\Desktop\del4.jpg"/>
          <p:cNvPicPr>
            <a:picLocks noGrp="1" noChangeAspect="1" noChangeArrowheads="1"/>
          </p:cNvPicPr>
          <p:nvPr>
            <p:ph sz="half" idx="2"/>
          </p:nvPr>
        </p:nvPicPr>
        <p:blipFill>
          <a:blip r:embed="rId2" cstate="print"/>
          <a:stretch>
            <a:fillRect/>
          </a:stretch>
        </p:blipFill>
        <p:spPr bwMode="auto">
          <a:xfrm>
            <a:off x="4178300" y="2689490"/>
            <a:ext cx="3521075" cy="2347383"/>
          </a:xfrm>
          <a:prstGeom prst="rect">
            <a:avLst/>
          </a:prstGeom>
          <a:noFill/>
        </p:spPr>
      </p:pic>
    </p:spTree>
  </p:cSld>
  <p:clrMapOvr>
    <a:masterClrMapping/>
  </p:clrMapOvr>
  <p:transition spd="med">
    <p:wheel spokes="8"/>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dirty="0" smtClean="0"/>
              <a:t>Основой развития коммуникативных умений может служить систематическое использование на уроках трёх видов диалога:</a:t>
            </a:r>
            <a:endParaRPr lang="ru-RU" sz="2000" dirty="0"/>
          </a:p>
        </p:txBody>
      </p:sp>
      <p:sp>
        <p:nvSpPr>
          <p:cNvPr id="3" name="Содержимое 2"/>
          <p:cNvSpPr>
            <a:spLocks noGrp="1"/>
          </p:cNvSpPr>
          <p:nvPr>
            <p:ph sz="half" idx="1"/>
          </p:nvPr>
        </p:nvSpPr>
        <p:spPr>
          <a:xfrm>
            <a:off x="457200" y="2348881"/>
            <a:ext cx="4038600" cy="3096344"/>
          </a:xfrm>
        </p:spPr>
        <p:txBody>
          <a:bodyPr>
            <a:normAutofit/>
          </a:bodyPr>
          <a:lstStyle/>
          <a:p>
            <a:r>
              <a:rPr lang="ru-RU" sz="3600" dirty="0"/>
              <a:t>диалог в паре (ученик – </a:t>
            </a:r>
            <a:r>
              <a:rPr lang="ru-RU" sz="3600" dirty="0" err="1"/>
              <a:t>ученик</a:t>
            </a:r>
            <a:r>
              <a:rPr lang="ru-RU" sz="3600" dirty="0"/>
              <a:t>).</a:t>
            </a:r>
          </a:p>
        </p:txBody>
      </p:sp>
      <p:pic>
        <p:nvPicPr>
          <p:cNvPr id="23554" name="Picture 2" descr="C:\Users\Seftos\Desktop\elevi.jpg"/>
          <p:cNvPicPr>
            <a:picLocks noGrp="1" noChangeAspect="1" noChangeArrowheads="1"/>
          </p:cNvPicPr>
          <p:nvPr>
            <p:ph sz="half" idx="2"/>
          </p:nvPr>
        </p:nvPicPr>
        <p:blipFill>
          <a:blip r:embed="rId2" cstate="print"/>
          <a:stretch>
            <a:fillRect/>
          </a:stretch>
        </p:blipFill>
        <p:spPr bwMode="auto">
          <a:xfrm>
            <a:off x="4178300" y="2681282"/>
            <a:ext cx="3521075" cy="2363799"/>
          </a:xfrm>
          <a:prstGeom prst="rect">
            <a:avLst/>
          </a:prstGeom>
          <a:noFill/>
        </p:spPr>
      </p:pic>
    </p:spTree>
  </p:cSld>
  <p:clrMapOvr>
    <a:masterClrMapping/>
  </p:clrMapOvr>
  <p:transition spd="med">
    <p:wheel spokes="8"/>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57</TotalTime>
  <Words>1119</Words>
  <Application>Microsoft Office PowerPoint</Application>
  <PresentationFormat>Экран (4:3)</PresentationFormat>
  <Paragraphs>58</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Изящная</vt:lpstr>
      <vt:lpstr>Методика формирования коммуникативных УУД в математическом образовании</vt:lpstr>
      <vt:lpstr>«Новый мир имеет новые условия и требует новых действий»  Н. Рерих</vt:lpstr>
      <vt:lpstr>  Универсальные учебные действия – это действия, обеспечивающие овладение ключевыми компетенциями, составляющими основу умения учиться. </vt:lpstr>
      <vt:lpstr>Задача учителя</vt:lpstr>
      <vt:lpstr>Развитие коммуникативных умений</vt:lpstr>
      <vt:lpstr>Слайд 6</vt:lpstr>
      <vt:lpstr>Основой развития коммуникативных умений может служить систематическое использование на уроках трёх видов диалога:  </vt:lpstr>
      <vt:lpstr>Основой развития коммуникативных умений может служить систематическое использование на уроках трёх видов диалога:</vt:lpstr>
      <vt:lpstr>Основой развития коммуникативных умений может служить систематическое использование на уроках трёх видов диалога:</vt:lpstr>
      <vt:lpstr>примеры методических приемов, используемых на коллективных занятиях, описанные в трудах В.К.Дьяченко.</vt:lpstr>
      <vt:lpstr>Взаимные диктанты. </vt:lpstr>
      <vt:lpstr>Работа по вопросникам. </vt:lpstr>
      <vt:lpstr>Решение задач и примеров. </vt:lpstr>
      <vt:lpstr>Слайд 14</vt:lpstr>
      <vt:lpstr>Планируемые результаты</vt:lpstr>
      <vt:lpstr>Слайд 16</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Методика формирования коммуникативных УУД в математическом образовании</dc:title>
  <dc:creator>Seftos</dc:creator>
  <cp:lastModifiedBy>Seftos</cp:lastModifiedBy>
  <cp:revision>9</cp:revision>
  <dcterms:created xsi:type="dcterms:W3CDTF">2016-09-27T13:05:14Z</dcterms:created>
  <dcterms:modified xsi:type="dcterms:W3CDTF">2016-10-06T12:18:03Z</dcterms:modified>
</cp:coreProperties>
</file>